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8" r:id="rId2"/>
    <p:sldId id="301" r:id="rId3"/>
    <p:sldId id="300" r:id="rId4"/>
    <p:sldId id="297" r:id="rId5"/>
    <p:sldId id="302" r:id="rId6"/>
    <p:sldId id="296" r:id="rId7"/>
    <p:sldId id="25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159"/>
  </p:normalViewPr>
  <p:slideViewPr>
    <p:cSldViewPr snapToGrid="0" snapToObjects="1">
      <p:cViewPr varScale="1">
        <p:scale>
          <a:sx n="118" d="100"/>
          <a:sy n="118" d="100"/>
        </p:scale>
        <p:origin x="5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5.png>
</file>

<file path=ppt/media/image2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BF1B0-A2E2-8048-B19E-C0105924B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5BC556-4FD6-D04C-9835-D0BF06A66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B991D-A5A1-E841-871A-6101A818E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C1972-F7DB-7A4C-871D-B0FD744B0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1D5AA-1E03-FE4B-AD6C-FC1C30E19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EE83F-8435-3D47-9326-73CA78080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AB7FA3-C6C7-344D-A88B-DBC9A86F07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64310-D233-E648-A974-55A264E94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BB6B2-AA76-6749-9CD9-D43EB8B2A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D4719-2A28-0143-9193-D8EC49BFE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43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B7AEBA-8E9F-3745-922E-177611E09E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2BA9C6-550A-D349-A566-3E697126E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BB568-6EE0-6C43-B55D-C19436EE0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2F983-0249-0544-8B2A-FAA490778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2C4BA-1DC5-3B42-9915-7FA9A6DEE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68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5BB19-4B0B-724C-8DF8-38F8ED3D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85902-EE72-C442-B759-4F189D793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09B55-8D6A-194D-94C5-31733C00A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5EEBA-C1F5-D143-ACB8-BF2B7F080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D0F61-6116-ED42-898F-38613A44F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84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2DE8B-642C-7544-A671-4908CD011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0E166-92C0-5A43-85F9-64A0F3E04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C8FE1-A556-764A-8EE8-24CB2EE94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E6AD4-BF35-424D-803E-4D0A2473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FACB6-D662-AE4A-B2A7-F71EE5C2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2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15415-1B26-FD44-AC44-9533D7E74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6E1B5-2C26-C644-9859-72BE59BE1F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FA3D2F-AB4B-B84D-B09F-C9AAFFBCE1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267F9-F1C5-AE4A-9664-62CD2E7AB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5A7F60-209B-EB4A-B2A6-3A46CACC2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9635B1-EF1E-4748-9F3E-D5C9D9AA6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54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9DC54-B672-9E42-A181-A30B74327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B945DA-C96A-FD4F-A2AA-97352368D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41F1A-0241-8245-9087-8284486A4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A34EA1-B7EC-3B4C-8F23-642251878C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D3C939-6E18-F240-9254-58F1A9AAEF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8A3203-B2F2-344C-9524-5C2A1C5B6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587B4-2D0B-8B48-8EF8-DED08F894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45D000-DFBE-F942-9C83-F5E52B2F7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99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82E58-5C7D-C54A-9B8A-F9E368DB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8EC54A-8598-054C-85B3-714B1667A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7BEEB7-B356-DD43-8F24-87724EE4C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DAE22B-7213-8946-83EE-278E8582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56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4982F6-7F34-EF4C-B0EB-31CAD4249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A17AC7-8162-2846-8DE4-B31539F17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4AD2C8-64FA-E44A-A48C-B6527EF78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61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9CC26-DEC4-0E47-86BC-3CE3100DE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FE7A1-2355-E141-AF2A-20B7F19C8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130DEC-6502-0042-8546-7623609A26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A8596E-00A3-EA46-B14F-42DB3725C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018F1-6ACA-CA44-87F9-FEC27234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C0C28-2FCE-2749-A2F6-8DBCC50E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658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506F9-91C0-0943-B447-274940FB4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30D824-C7FF-A647-9B8F-EBAD989CD5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06B065-A445-894A-A9BA-0DDF30140D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FF7B41-AA2C-114B-B0F7-932483F46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4F893F-2F88-0440-8497-1B8B87C33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77D697-BF0E-DD49-A979-BB53EF926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07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A89C9-21A8-6346-AEF7-5DFA55B5E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1F634-CCE0-8442-B72E-2C574916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8F2D9-C742-5D4A-BAC3-04CFF99D3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2B11AA-276C-0841-B75C-9D8EBFA728B9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E4862-C92B-4F4A-98FD-FB76D0E6BF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3B8B0-E28A-7A45-A00B-25D638F87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77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peakmagazine.com.s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://www.e-conservation.org/issue-2/36-FORS-spectral-database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4.emf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2.emf"/><Relationship Id="rId5" Type="http://schemas.openxmlformats.org/officeDocument/2006/relationships/image" Target="../media/image7.png"/><Relationship Id="rId15" Type="http://schemas.openxmlformats.org/officeDocument/2006/relationships/image" Target="../media/image16.emf"/><Relationship Id="rId10" Type="http://schemas.openxmlformats.org/officeDocument/2006/relationships/image" Target="../media/image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6.emf"/><Relationship Id="rId7" Type="http://schemas.openxmlformats.org/officeDocument/2006/relationships/image" Target="../media/image1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10" Type="http://schemas.openxmlformats.org/officeDocument/2006/relationships/image" Target="../media/image20.emf"/><Relationship Id="rId4" Type="http://schemas.openxmlformats.org/officeDocument/2006/relationships/image" Target="../media/image12.emf"/><Relationship Id="rId9" Type="http://schemas.openxmlformats.org/officeDocument/2006/relationships/image" Target="../media/image19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E6C867-ACD4-414D-9DC8-B5D11C236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619" y="613365"/>
            <a:ext cx="7093154" cy="46297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D1BF72-AC6E-924B-9D78-8ACAB024315A}"/>
              </a:ext>
            </a:extLst>
          </p:cNvPr>
          <p:cNvSpPr/>
          <p:nvPr/>
        </p:nvSpPr>
        <p:spPr>
          <a:xfrm>
            <a:off x="6408796" y="5243150"/>
            <a:ext cx="323999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https://www.thepeakmagazine.com.sg/</a:t>
            </a:r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October 11, 2019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326C17A-6939-C147-B8BD-18A708DFF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05B3038D-58BD-994F-8DB5-04C55D72F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94694" y="6542088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F67DD3A-BDD5-674E-A9D1-6BF4E8911D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4395" y="5456015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Workshop: Colorimetry</a:t>
            </a:r>
          </a:p>
        </p:txBody>
      </p:sp>
    </p:spTree>
    <p:extLst>
      <p:ext uri="{BB962C8B-B14F-4D97-AF65-F5344CB8AC3E}">
        <p14:creationId xmlns:p14="http://schemas.microsoft.com/office/powerpoint/2010/main" val="50239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12DC4E85-C7FA-3148-8575-658FD2DB7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E7D465-BDF5-A149-BEE0-F34E14D0C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6099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Historical Pigments on Cardboard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DC0F2-EA3E-D84A-BD99-08286792D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87" y="2126275"/>
            <a:ext cx="4011156" cy="44852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3193AB2-3AAA-4448-B9EF-9BE857BE739B}"/>
              </a:ext>
            </a:extLst>
          </p:cNvPr>
          <p:cNvSpPr/>
          <p:nvPr/>
        </p:nvSpPr>
        <p:spPr>
          <a:xfrm>
            <a:off x="650966" y="1170539"/>
            <a:ext cx="91461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Fiber Optics Reflectance Spectroscopy (FORS) can be used to help ID pigments in artworks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48F3AD-A383-774F-BA7D-BA16FC9382A8}"/>
              </a:ext>
            </a:extLst>
          </p:cNvPr>
          <p:cNvSpPr/>
          <p:nvPr/>
        </p:nvSpPr>
        <p:spPr>
          <a:xfrm>
            <a:off x="4577134" y="2193857"/>
            <a:ext cx="645585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Cosentino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collected a FORS reference database of reflectance spectra for numerous pigments/binders on watercolor paper (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http://www.e-conservation.org/issue-2/36-FORS-spectral-database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43F472-6D37-6D4F-AB1E-3E56D7F312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3958" y="3773205"/>
            <a:ext cx="4011156" cy="3087873"/>
          </a:xfrm>
          <a:prstGeom prst="rect">
            <a:avLst/>
          </a:prstGeom>
        </p:spPr>
      </p:pic>
      <p:sp>
        <p:nvSpPr>
          <p:cNvPr id="11" name="Curved Up Arrow 10">
            <a:extLst>
              <a:ext uri="{FF2B5EF4-FFF2-40B4-BE49-F238E27FC236}">
                <a16:creationId xmlns:a16="http://schemas.microsoft.com/office/drawing/2014/main" id="{37B241FD-9999-1B42-9691-7F5E73C90FAD}"/>
              </a:ext>
            </a:extLst>
          </p:cNvPr>
          <p:cNvSpPr/>
          <p:nvPr/>
        </p:nvSpPr>
        <p:spPr>
          <a:xfrm rot="1417620">
            <a:off x="1814256" y="4162824"/>
            <a:ext cx="5763736" cy="47968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43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6DFB1F-E702-B64D-8DE5-9801EA47F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5051"/>
            <a:ext cx="1666723" cy="12830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3BEAF6-C9E8-ED47-800A-E19DA03BD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623" y="955051"/>
            <a:ext cx="1666723" cy="12830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F2C3CB-5BE2-EF4F-8D13-C496BED26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6873" y="955051"/>
            <a:ext cx="1666723" cy="12830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DDD258-99FB-6249-9D1C-81579C2F4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6873" y="2354348"/>
            <a:ext cx="1666723" cy="13744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2FCD05F-4D67-AC43-83F7-4278DB82EE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6872" y="3799928"/>
            <a:ext cx="1666723" cy="15695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90481E-7DFC-CD42-B227-BAE2036F04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3604" y="1011708"/>
            <a:ext cx="1666723" cy="12851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0544C5-7D1B-124C-9007-FB13476664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39032" y="2453719"/>
            <a:ext cx="1631295" cy="14178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B17BF8-0EC9-504E-98F9-8C2225F77C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03604" y="3995003"/>
            <a:ext cx="1631293" cy="1374428"/>
          </a:xfrm>
          <a:prstGeom prst="rect">
            <a:avLst/>
          </a:prstGeom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CBAA8D75-D50B-AB46-A98F-3437587CF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FF86CAF-0458-D445-8B04-B9609B109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6099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Integrated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response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B6D2DE0-EAF7-0541-B7E8-2C218C45E86A}"/>
              </a:ext>
            </a:extLst>
          </p:cNvPr>
          <p:cNvGrpSpPr/>
          <p:nvPr/>
        </p:nvGrpSpPr>
        <p:grpSpPr>
          <a:xfrm>
            <a:off x="2000009" y="1488579"/>
            <a:ext cx="274320" cy="274320"/>
            <a:chOff x="-2316480" y="3552398"/>
            <a:chExt cx="274320" cy="274320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3F73A5-6C42-3B4C-8366-97194BEADB7F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D99A9E0-3917-F245-819E-B124D99DFF27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779145D-6791-2846-9CEB-7127074F7F89}"/>
              </a:ext>
            </a:extLst>
          </p:cNvPr>
          <p:cNvGrpSpPr/>
          <p:nvPr/>
        </p:nvGrpSpPr>
        <p:grpSpPr>
          <a:xfrm>
            <a:off x="4712392" y="1448406"/>
            <a:ext cx="274320" cy="274320"/>
            <a:chOff x="-2316480" y="3552398"/>
            <a:chExt cx="274320" cy="2743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DF9A712-A5B8-704E-8644-3077BFBD71FD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A6EB91E-B599-F945-98EC-D54A8F797323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431928A-0111-004F-B578-7DCA114C4A29}"/>
              </a:ext>
            </a:extLst>
          </p:cNvPr>
          <p:cNvGrpSpPr/>
          <p:nvPr/>
        </p:nvGrpSpPr>
        <p:grpSpPr>
          <a:xfrm>
            <a:off x="4712389" y="2875426"/>
            <a:ext cx="274320" cy="274320"/>
            <a:chOff x="-2316480" y="3552398"/>
            <a:chExt cx="274320" cy="274320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8039965-5DFB-424B-A6C8-0050F0C7AC0B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048946-AFE3-B041-809D-47471C6A3BCC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9251F5C-004D-5748-B6BD-036D53AE8D25}"/>
              </a:ext>
            </a:extLst>
          </p:cNvPr>
          <p:cNvGrpSpPr/>
          <p:nvPr/>
        </p:nvGrpSpPr>
        <p:grpSpPr>
          <a:xfrm>
            <a:off x="4687107" y="4348715"/>
            <a:ext cx="274320" cy="274320"/>
            <a:chOff x="-2316480" y="3552398"/>
            <a:chExt cx="274320" cy="274320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B661745-C3A6-8341-AF1B-BD3811C1FEDF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8F1272F-48BD-5A49-88CD-B72A427F18A5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ight Arrow 48">
            <a:extLst>
              <a:ext uri="{FF2B5EF4-FFF2-40B4-BE49-F238E27FC236}">
                <a16:creationId xmlns:a16="http://schemas.microsoft.com/office/drawing/2014/main" id="{A59D82CB-4BEC-484C-B242-4C2171EB5D76}"/>
              </a:ext>
            </a:extLst>
          </p:cNvPr>
          <p:cNvSpPr/>
          <p:nvPr/>
        </p:nvSpPr>
        <p:spPr>
          <a:xfrm>
            <a:off x="7135090" y="1504345"/>
            <a:ext cx="491836" cy="2183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E29BFE7D-1AE9-3F44-AB23-237A26964341}"/>
              </a:ext>
            </a:extLst>
          </p:cNvPr>
          <p:cNvSpPr/>
          <p:nvPr/>
        </p:nvSpPr>
        <p:spPr>
          <a:xfrm>
            <a:off x="7145396" y="2932371"/>
            <a:ext cx="491836" cy="2183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7262C25A-6017-6049-AED5-62DDC572F83C}"/>
              </a:ext>
            </a:extLst>
          </p:cNvPr>
          <p:cNvSpPr/>
          <p:nvPr/>
        </p:nvSpPr>
        <p:spPr>
          <a:xfrm>
            <a:off x="7131625" y="4437876"/>
            <a:ext cx="491836" cy="2183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3D9BD709-3E89-1048-BE3D-A0ECC137F4C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18007"/>
          <a:stretch/>
        </p:blipFill>
        <p:spPr>
          <a:xfrm>
            <a:off x="9776622" y="1405254"/>
            <a:ext cx="2391575" cy="382671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673EBA7-8218-1840-AAA3-DF996E944B89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17944"/>
          <a:stretch/>
        </p:blipFill>
        <p:spPr>
          <a:xfrm>
            <a:off x="9776622" y="2915171"/>
            <a:ext cx="2401853" cy="38627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396D9186-B344-EB4A-A3D9-072ACDC962F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17944"/>
          <a:stretch/>
        </p:blipFill>
        <p:spPr>
          <a:xfrm>
            <a:off x="9776622" y="4388873"/>
            <a:ext cx="2401857" cy="387978"/>
          </a:xfrm>
          <a:prstGeom prst="rect">
            <a:avLst/>
          </a:prstGeom>
        </p:spPr>
      </p:pic>
      <p:sp>
        <p:nvSpPr>
          <p:cNvPr id="60" name="Curved Down Arrow 59">
            <a:extLst>
              <a:ext uri="{FF2B5EF4-FFF2-40B4-BE49-F238E27FC236}">
                <a16:creationId xmlns:a16="http://schemas.microsoft.com/office/drawing/2014/main" id="{39917722-28DC-1E40-921E-D08D40323BC1}"/>
              </a:ext>
            </a:extLst>
          </p:cNvPr>
          <p:cNvSpPr/>
          <p:nvPr/>
        </p:nvSpPr>
        <p:spPr>
          <a:xfrm rot="20741948">
            <a:off x="8587416" y="1466958"/>
            <a:ext cx="1221709" cy="230594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1" name="Curved Down Arrow 60">
            <a:extLst>
              <a:ext uri="{FF2B5EF4-FFF2-40B4-BE49-F238E27FC236}">
                <a16:creationId xmlns:a16="http://schemas.microsoft.com/office/drawing/2014/main" id="{0ABB030F-FF75-D647-8FDC-8E7ED9E51D93}"/>
              </a:ext>
            </a:extLst>
          </p:cNvPr>
          <p:cNvSpPr/>
          <p:nvPr/>
        </p:nvSpPr>
        <p:spPr>
          <a:xfrm rot="20251844">
            <a:off x="8443551" y="2959405"/>
            <a:ext cx="1351371" cy="24025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Curved Down Arrow 62">
            <a:extLst>
              <a:ext uri="{FF2B5EF4-FFF2-40B4-BE49-F238E27FC236}">
                <a16:creationId xmlns:a16="http://schemas.microsoft.com/office/drawing/2014/main" id="{EE6AC50C-1AD7-9E49-A030-85860E3DBA0B}"/>
              </a:ext>
            </a:extLst>
          </p:cNvPr>
          <p:cNvSpPr/>
          <p:nvPr/>
        </p:nvSpPr>
        <p:spPr>
          <a:xfrm rot="20756336">
            <a:off x="8094372" y="4551339"/>
            <a:ext cx="1681681" cy="194901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74848173-1DE3-214F-886A-D88C8A1D7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48474"/>
            <a:ext cx="1666723" cy="1283079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230D78B0-38C8-E547-AD91-DA1BFCEB7C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5623" y="5448474"/>
            <a:ext cx="1666723" cy="1374428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F76DDE45-1043-6F46-A9BE-9A4969583E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703604" y="5581756"/>
            <a:ext cx="1666723" cy="1301837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F103BF0C-1220-C441-950A-A10A4076CA73}"/>
              </a:ext>
            </a:extLst>
          </p:cNvPr>
          <p:cNvGrpSpPr/>
          <p:nvPr/>
        </p:nvGrpSpPr>
        <p:grpSpPr>
          <a:xfrm>
            <a:off x="2000012" y="5998528"/>
            <a:ext cx="274320" cy="274320"/>
            <a:chOff x="-2316480" y="3552398"/>
            <a:chExt cx="274320" cy="274320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FEBDFC36-33BD-FF4F-AE74-579498CD0BA1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0ED11A9-5029-9340-B9A5-68B209B1E0F7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Right Arrow 69">
            <a:extLst>
              <a:ext uri="{FF2B5EF4-FFF2-40B4-BE49-F238E27FC236}">
                <a16:creationId xmlns:a16="http://schemas.microsoft.com/office/drawing/2014/main" id="{C7EC7802-3987-A846-A1C3-40B1708E468F}"/>
              </a:ext>
            </a:extLst>
          </p:cNvPr>
          <p:cNvSpPr/>
          <p:nvPr/>
        </p:nvSpPr>
        <p:spPr>
          <a:xfrm>
            <a:off x="4461165" y="6014295"/>
            <a:ext cx="3089563" cy="1939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Curved Down Arrow 70">
            <a:extLst>
              <a:ext uri="{FF2B5EF4-FFF2-40B4-BE49-F238E27FC236}">
                <a16:creationId xmlns:a16="http://schemas.microsoft.com/office/drawing/2014/main" id="{E0E56177-3830-7C45-95F3-B71A2D426808}"/>
              </a:ext>
            </a:extLst>
          </p:cNvPr>
          <p:cNvSpPr/>
          <p:nvPr/>
        </p:nvSpPr>
        <p:spPr>
          <a:xfrm rot="21065493">
            <a:off x="8448764" y="5806785"/>
            <a:ext cx="1453802" cy="26418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DD499F99-D5F2-B142-B776-D03D5E637CB8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4235"/>
          <a:stretch/>
        </p:blipFill>
        <p:spPr>
          <a:xfrm>
            <a:off x="9789538" y="5896024"/>
            <a:ext cx="1894826" cy="38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2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0"/>
                            </p:stCondLst>
                            <p:childTnLst>
                              <p:par>
                                <p:cTn id="1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500"/>
                            </p:stCondLst>
                            <p:childTnLst>
                              <p:par>
                                <p:cTn id="1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000"/>
                            </p:stCondLst>
                            <p:childTnLst>
                              <p:par>
                                <p:cTn id="1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60" grpId="0" animBg="1"/>
      <p:bldP spid="61" grpId="0" animBg="1"/>
      <p:bldP spid="63" grpId="0" animBg="1"/>
      <p:bldP spid="70" grpId="0" animBg="1"/>
      <p:bldP spid="7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A8E7A1AF-5D18-5642-80BD-BE97D9431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0405A5C-C854-1640-BAD6-E5ED0BC05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11641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Computing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coordinates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95B543-068E-CE4A-B97C-7AA81B736F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1025" y="1133831"/>
            <a:ext cx="10806608" cy="75167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Since we have a decent amount of data and it’s all discrete, we can reasonably approximate the integrals as sums:</a:t>
            </a:r>
            <a:endParaRPr lang="en-GB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213477-6E30-FA46-9FD4-9440BBC792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235"/>
          <a:stretch/>
        </p:blipFill>
        <p:spPr>
          <a:xfrm>
            <a:off x="961332" y="2193109"/>
            <a:ext cx="3538463" cy="720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ED560A-24E3-7F49-9DFF-F3F9E3718D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007"/>
          <a:stretch/>
        </p:blipFill>
        <p:spPr>
          <a:xfrm>
            <a:off x="980528" y="3221691"/>
            <a:ext cx="4466115" cy="7146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14FB4D-FC48-4D44-AF28-D28F1521A98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944"/>
          <a:stretch/>
        </p:blipFill>
        <p:spPr>
          <a:xfrm>
            <a:off x="961334" y="4243912"/>
            <a:ext cx="4485310" cy="7213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E8AE09-7D27-5E44-B710-E6432AF2B7E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7944"/>
          <a:stretch/>
        </p:blipFill>
        <p:spPr>
          <a:xfrm>
            <a:off x="961332" y="5272857"/>
            <a:ext cx="4485311" cy="724524"/>
          </a:xfrm>
          <a:prstGeom prst="rect">
            <a:avLst/>
          </a:prstGeom>
        </p:spPr>
      </p:pic>
      <p:sp>
        <p:nvSpPr>
          <p:cNvPr id="2" name="Right Brace 1">
            <a:extLst>
              <a:ext uri="{FF2B5EF4-FFF2-40B4-BE49-F238E27FC236}">
                <a16:creationId xmlns:a16="http://schemas.microsoft.com/office/drawing/2014/main" id="{70ABAFF4-BD71-224F-A542-55A6C5E4F315}"/>
              </a:ext>
            </a:extLst>
          </p:cNvPr>
          <p:cNvSpPr/>
          <p:nvPr/>
        </p:nvSpPr>
        <p:spPr>
          <a:xfrm>
            <a:off x="5274365" y="2231358"/>
            <a:ext cx="1099929" cy="3766023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F1CA27-DDAA-0542-907B-2F4217F168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8402" y="3080802"/>
            <a:ext cx="4285697" cy="852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7CA7C1-CBDB-1E47-9BA2-6E4AB24F5D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04685" y="4112934"/>
            <a:ext cx="4229414" cy="852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0F2982E-4519-3842-AD21-879DE07208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0768" y="5145066"/>
            <a:ext cx="4213331" cy="852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81FC98-D282-D94E-8A44-B25FD68637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48402" y="2048670"/>
            <a:ext cx="3578114" cy="85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9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874647-7320-8D46-A4B6-9E16A8891264}"/>
              </a:ext>
            </a:extLst>
          </p:cNvPr>
          <p:cNvSpPr txBox="1"/>
          <p:nvPr/>
        </p:nvSpPr>
        <p:spPr>
          <a:xfrm>
            <a:off x="1289151" y="925432"/>
            <a:ext cx="9683646" cy="5816977"/>
          </a:xfrm>
          <a:prstGeom prst="rect">
            <a:avLst/>
          </a:prstGeom>
          <a:solidFill>
            <a:srgbClr val="000045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#library(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colorscience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library(che302r)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read.csv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>
                <a:solidFill>
                  <a:srgbClr val="00B050"/>
                </a:solidFill>
                <a:latin typeface="Courier"/>
                <a:cs typeface="Courier"/>
              </a:rPr>
              <a:t>"https://</a:t>
            </a:r>
            <a:r>
              <a:rPr lang="en-US" sz="1200" dirty="0" err="1">
                <a:solidFill>
                  <a:srgbClr val="00B050"/>
                </a:solidFill>
                <a:latin typeface="Courier"/>
                <a:cs typeface="Courier"/>
              </a:rPr>
              <a:t>npetraco.github.io</a:t>
            </a:r>
            <a:r>
              <a:rPr lang="en-US" sz="1200" dirty="0">
                <a:solidFill>
                  <a:srgbClr val="00B050"/>
                </a:solidFill>
                <a:latin typeface="Courier"/>
                <a:cs typeface="Courier"/>
              </a:rPr>
              <a:t>/CHE302/Laboratories/Lab7/</a:t>
            </a:r>
            <a:r>
              <a:rPr lang="en-US" sz="1200" dirty="0" err="1">
                <a:solidFill>
                  <a:srgbClr val="00B050"/>
                </a:solidFill>
                <a:latin typeface="Courier"/>
                <a:cs typeface="Courier"/>
              </a:rPr>
              <a:t>color_lab_data.csv"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,header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T)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attach(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 &lt;- unk.SRD2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I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illuminant.SPD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&lt;- 1 # resolution is 1nm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    &lt;- sum(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y.cmf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* I *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    &lt;- (1/N) * sum(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x.cmf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* S * I *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Y    &lt;- (1/N) * sum(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y.cmf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* S * I *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Z    &lt;- (1/N) * sum(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z.cmf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* S * I *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XYZ &lt;- c(X,Y,Z)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XYZ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    &lt;- X/sum(c(X,Y,Z))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y    &lt;- Y/sum(c(X,Y,Z))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xyY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x,y,Y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*100)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xyY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Convert to closest sRGB and plot swatch:</a:t>
            </a: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#vec2hex &lt;- function(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a.vec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){paste(c("#",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as.character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as.hexmode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a.vec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))), collapse = "")}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XYZ2sRGB(XYZ)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plot(1,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=16,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cex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=12, col=XYZ2sRGB(XYZ)$hex)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detach(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014427C-5135-C249-9D2F-8A8325E1F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1016DE-330A-1D40-9F08-888F795DC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5645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32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 Quantification Control Script</a:t>
            </a:r>
          </a:p>
        </p:txBody>
      </p:sp>
    </p:spTree>
    <p:extLst>
      <p:ext uri="{BB962C8B-B14F-4D97-AF65-F5344CB8AC3E}">
        <p14:creationId xmlns:p14="http://schemas.microsoft.com/office/powerpoint/2010/main" val="3218172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498F3F-4DE0-F745-86BA-487BD74D0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263" y="1017802"/>
            <a:ext cx="5928319" cy="5885168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E3DCB3A-90BC-CC4C-8A83-649382DDD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708D22-0B1D-F447-8778-7727DED71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628" y="91190"/>
            <a:ext cx="11242623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Enrichment:(Approximate)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xy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-Chromaticity Gamut</a:t>
            </a:r>
          </a:p>
        </p:txBody>
      </p:sp>
    </p:spTree>
    <p:extLst>
      <p:ext uri="{BB962C8B-B14F-4D97-AF65-F5344CB8AC3E}">
        <p14:creationId xmlns:p14="http://schemas.microsoft.com/office/powerpoint/2010/main" val="2552891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874647-7320-8D46-A4B6-9E16A8891264}"/>
              </a:ext>
            </a:extLst>
          </p:cNvPr>
          <p:cNvSpPr txBox="1"/>
          <p:nvPr/>
        </p:nvSpPr>
        <p:spPr>
          <a:xfrm>
            <a:off x="827314" y="1045352"/>
            <a:ext cx="10929257" cy="5398991"/>
          </a:xfrm>
          <a:prstGeom prst="rect">
            <a:avLst/>
          </a:prstGeom>
          <a:solidFill>
            <a:srgbClr val="000045"/>
          </a:solidFill>
        </p:spPr>
        <p:txBody>
          <a:bodyPr wrap="square" rtlCol="0">
            <a:spAutoFit/>
          </a:bodyPr>
          <a:lstStyle/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colorscience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library(geometry)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data(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"cccie31"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lam &lt;- cccie31[,1]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cccie31[,2]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cccie31[,3]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x and y color matching functions: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xf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splinefun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lam,xfd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yf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splinefun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lam,yfd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make a grid in </a:t>
            </a:r>
            <a:r>
              <a:rPr lang="en-US" sz="1150" dirty="0" err="1">
                <a:solidFill>
                  <a:srgbClr val="FFFF00"/>
                </a:solidFill>
                <a:latin typeface="Courier"/>
                <a:cs typeface="Courier"/>
              </a:rPr>
              <a:t>xy</a:t>
            </a:r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-chromaticity space: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pxcc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seq(0,max(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length.out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=1000)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pycc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seq(0,max(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length.out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=1000)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cs.grd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as.matrix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pxcc,pycc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The Gamut forms a convex hull. Generate a high-resolution Gamut edge (the convex hull) </a:t>
            </a: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and determine which chromaticity points are in it: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lambda        &lt;- seq(from=min(lam), to=max(lam),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length.out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=5000)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p        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xf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(lambda),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yf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(lambda))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ch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      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convhulln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(p)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pts.in.gamutQ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inhulln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ch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cs.grd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xygp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    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cs.grd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[which(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pts.in.gamutQ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==T),]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xygp2    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(p,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xygp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Determine the closest sRGB color to the </a:t>
            </a:r>
            <a:r>
              <a:rPr lang="en-US" sz="1150" dirty="0" err="1">
                <a:solidFill>
                  <a:srgbClr val="FFFF00"/>
                </a:solidFill>
                <a:latin typeface="Courier"/>
                <a:cs typeface="Courier"/>
              </a:rPr>
              <a:t>xy</a:t>
            </a:r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 coordinates in the hull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xyz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(xygp2, 1-rowSums(xygp2))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hcc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xyz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), function(xxx){paste(c(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"#"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as.character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as.hexmode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(xyz2srgb(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xyz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[xxx,])$sRGB))), collapse = 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plot(xygp2, col=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hcc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pch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=16, main=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</a:t>
            </a:r>
            <a:r>
              <a:rPr lang="en-US" sz="1150" dirty="0" err="1">
                <a:solidFill>
                  <a:srgbClr val="00B050"/>
                </a:solidFill>
                <a:latin typeface="Courier"/>
                <a:cs typeface="Courier"/>
              </a:rPr>
              <a:t>xy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 Gamut"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xlab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"x"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ylab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"y”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014427C-5135-C249-9D2F-8A8325E1F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1016DE-330A-1D40-9F08-888F795DC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11641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(Approximate) </a:t>
            </a:r>
            <a:r>
              <a:rPr lang="en-GB" sz="3200" dirty="0" err="1">
                <a:solidFill>
                  <a:srgbClr val="000000"/>
                </a:solidFill>
                <a:latin typeface="Times New Roman" pitchFamily="18" charset="0"/>
              </a:rPr>
              <a:t>xy</a:t>
            </a:r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 Chromaticity Gamut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8B2527-E668-4D47-BA77-8F2A239A1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220" y="1160891"/>
            <a:ext cx="2702725" cy="268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91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675</Words>
  <Application>Microsoft Macintosh PowerPoint</Application>
  <PresentationFormat>Widescreen</PresentationFormat>
  <Paragraphs>72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Petraco</dc:creator>
  <cp:lastModifiedBy>Nicholas Petraco</cp:lastModifiedBy>
  <cp:revision>17</cp:revision>
  <dcterms:created xsi:type="dcterms:W3CDTF">2021-11-28T22:09:38Z</dcterms:created>
  <dcterms:modified xsi:type="dcterms:W3CDTF">2021-11-30T16:15:46Z</dcterms:modified>
</cp:coreProperties>
</file>

<file path=docProps/thumbnail.jpeg>
</file>